
<file path=[Content_Types].xml><?xml version="1.0" encoding="utf-8"?>
<Types xmlns="http://schemas.openxmlformats.org/package/2006/content-types">
  <Default Extension="bin" ContentType="audio/unknown"/>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2" r:id="rId1"/>
  </p:sldMasterIdLst>
  <p:notesMasterIdLst>
    <p:notesMasterId r:id="rId21"/>
  </p:notesMasterIdLst>
  <p:handoutMasterIdLst>
    <p:handoutMasterId r:id="rId22"/>
  </p:handoutMasterIdLst>
  <p:sldIdLst>
    <p:sldId id="256" r:id="rId2"/>
    <p:sldId id="290" r:id="rId3"/>
    <p:sldId id="307" r:id="rId4"/>
    <p:sldId id="308" r:id="rId5"/>
    <p:sldId id="309" r:id="rId6"/>
    <p:sldId id="291" r:id="rId7"/>
    <p:sldId id="296" r:id="rId8"/>
    <p:sldId id="301" r:id="rId9"/>
    <p:sldId id="298" r:id="rId10"/>
    <p:sldId id="294" r:id="rId11"/>
    <p:sldId id="306" r:id="rId12"/>
    <p:sldId id="295" r:id="rId13"/>
    <p:sldId id="297" r:id="rId14"/>
    <p:sldId id="292" r:id="rId15"/>
    <p:sldId id="293" r:id="rId16"/>
    <p:sldId id="300" r:id="rId17"/>
    <p:sldId id="299" r:id="rId18"/>
    <p:sldId id="302" r:id="rId19"/>
    <p:sldId id="304" r:id="rId20"/>
  </p:sldIdLst>
  <p:sldSz cx="9144000" cy="6858000" type="screen4x3"/>
  <p:notesSz cx="6858000" cy="9144000"/>
  <p:custDataLst>
    <p:tags r:id="rId2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263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0" d="100"/>
          <a:sy n="70" d="100"/>
        </p:scale>
        <p:origin x="138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132F780-722D-400A-9CA5-CC9081960B3C}" type="datetimeFigureOut">
              <a:rPr lang="en-US" smtClean="0"/>
              <a:t>4/15/2016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03FEA7D-4882-4176-AF0B-20C97669C013}" type="slidenum">
              <a:rPr lang="en-US" smtClean="0"/>
              <a:t>‹#›</a:t>
            </a:fld>
            <a:endParaRPr lang="en-US" dirty="0"/>
          </a:p>
        </p:txBody>
      </p:sp>
    </p:spTree>
    <p:extLst>
      <p:ext uri="{BB962C8B-B14F-4D97-AF65-F5344CB8AC3E}">
        <p14:creationId xmlns:p14="http://schemas.microsoft.com/office/powerpoint/2010/main" val="3804563391"/>
      </p:ext>
    </p:extLst>
  </p:cSld>
  <p:clrMap bg1="lt1" tx1="dk1" bg2="lt2" tx2="dk2" accent1="accent1" accent2="accent2" accent3="accent3" accent4="accent4" accent5="accent5" accent6="accent6" hlink="hlink" folHlink="folHlink"/>
</p:handoutMaster>
</file>

<file path=ppt/media/audio1.bin>
</file>

<file path=ppt/media/image1.jpeg>
</file>

<file path=ppt/media/image10.png>
</file>

<file path=ppt/media/image11.JPG>
</file>

<file path=ppt/media/image12.JPG>
</file>

<file path=ppt/media/image13.JPG>
</file>

<file path=ppt/media/image14.JPG>
</file>

<file path=ppt/media/image15.png>
</file>

<file path=ppt/media/image2.jpeg>
</file>

<file path=ppt/media/image3.jpeg>
</file>

<file path=ppt/media/image4.jpeg>
</file>

<file path=ppt/media/image5.jpeg>
</file>

<file path=ppt/media/image6.jpe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9DF8024-D175-4079-B09C-96B00B467314}" type="datetimeFigureOut">
              <a:rPr lang="en-US" smtClean="0"/>
              <a:t>4/15/2016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516CE1-82A6-4BA1-8E68-3CB9E6084727}" type="slidenum">
              <a:rPr lang="en-US" smtClean="0"/>
              <a:t>‹#›</a:t>
            </a:fld>
            <a:endParaRPr lang="en-US" dirty="0"/>
          </a:p>
        </p:txBody>
      </p:sp>
    </p:spTree>
    <p:extLst>
      <p:ext uri="{BB962C8B-B14F-4D97-AF65-F5344CB8AC3E}">
        <p14:creationId xmlns:p14="http://schemas.microsoft.com/office/powerpoint/2010/main" val="105865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Updated 5-12-2014</a:t>
            </a:r>
            <a:endParaRPr lang="en-US" dirty="0"/>
          </a:p>
        </p:txBody>
      </p:sp>
      <p:sp>
        <p:nvSpPr>
          <p:cNvPr id="4" name="Slide Number Placeholder 3"/>
          <p:cNvSpPr>
            <a:spLocks noGrp="1"/>
          </p:cNvSpPr>
          <p:nvPr>
            <p:ph type="sldNum" sz="quarter" idx="10"/>
          </p:nvPr>
        </p:nvSpPr>
        <p:spPr/>
        <p:txBody>
          <a:bodyPr/>
          <a:lstStyle/>
          <a:p>
            <a:fld id="{17516CE1-82A6-4BA1-8E68-3CB9E6084727}" type="slidenum">
              <a:rPr lang="en-US" smtClean="0"/>
              <a:t>1</a:t>
            </a:fld>
            <a:endParaRPr lang="en-US" dirty="0"/>
          </a:p>
        </p:txBody>
      </p:sp>
    </p:spTree>
    <p:extLst>
      <p:ext uri="{BB962C8B-B14F-4D97-AF65-F5344CB8AC3E}">
        <p14:creationId xmlns:p14="http://schemas.microsoft.com/office/powerpoint/2010/main" val="1659051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en-US" smtClean="0"/>
              <a:t>Click to edit Master title style</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C7F511FD-FE6C-644F-8B1B-C6CAF562CE2C}" type="datetimeFigureOut">
              <a:rPr lang="en-US" smtClean="0"/>
              <a:t>4/15/2016</a:t>
            </a:fld>
            <a:endParaRPr lang="en-US" dirty="0"/>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2754ED01-E2A0-4C1E-8E21-014B99041579}" type="slidenum">
              <a:rPr lang="en-US" smtClean="0"/>
              <a:pPr/>
              <a:t>‹#›</a:t>
            </a:fld>
            <a:endParaRPr lang="en-US" dirty="0"/>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277445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6633771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0384540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356924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C7F511FD-FE6C-644F-8B1B-C6CAF562CE2C}" type="datetimeFigureOut">
              <a:rPr lang="en-US" smtClean="0"/>
              <a:t>4/15/2016</a:t>
            </a:fld>
            <a:endParaRPr lang="en-US" dirty="0"/>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05B8E844-BEA1-F543-90BC-BDA8910CCB95}" type="slidenum">
              <a:rPr lang="en-US" smtClean="0"/>
              <a:t>‹#›</a:t>
            </a:fld>
            <a:endParaRPr lang="en-US" dirty="0"/>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2310898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258254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941832" y="2909102"/>
            <a:ext cx="361188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975398" y="2909102"/>
            <a:ext cx="361188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3523450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20216517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F511FD-FE6C-644F-8B1B-C6CAF562CE2C}" type="datetimeFigureOut">
              <a:rPr lang="en-US" smtClean="0"/>
              <a:t>4/15/2016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35326293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573789" y="6375679"/>
            <a:ext cx="925016" cy="348462"/>
          </a:xfrm>
        </p:spPr>
        <p:txBody>
          <a:bodyPr/>
          <a:lstStyle/>
          <a:p>
            <a:fld id="{C7F511FD-FE6C-644F-8B1B-C6CAF562CE2C}" type="datetimeFigureOut">
              <a:rPr lang="en-US" smtClean="0"/>
              <a:t>4/15/2016</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68261" y="6375679"/>
            <a:ext cx="924342" cy="345796"/>
          </a:xfrm>
        </p:spPr>
        <p:txBody>
          <a:bodyPr/>
          <a:lstStyle/>
          <a:p>
            <a:fld id="{2754ED01-E2A0-4C1E-8E21-014B99041579}" type="slidenum">
              <a:rPr lang="en-US" smtClean="0"/>
              <a:pPr/>
              <a:t>‹#›</a:t>
            </a:fld>
            <a:endParaRPr lang="en-US" dirty="0"/>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0003144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574463" y="6375679"/>
            <a:ext cx="924342" cy="348462"/>
          </a:xfrm>
        </p:spPr>
        <p:txBody>
          <a:bodyPr/>
          <a:lstStyle/>
          <a:p>
            <a:fld id="{C7F511FD-FE6C-644F-8B1B-C6CAF562CE2C}" type="datetimeFigureOut">
              <a:rPr lang="en-US" smtClean="0"/>
              <a:t>4/15/2016</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56153" y="6375679"/>
            <a:ext cx="947460" cy="345796"/>
          </a:xfrm>
        </p:spPr>
        <p:txBody>
          <a:bodyPr/>
          <a:lstStyle/>
          <a:p>
            <a:fld id="{05B8E844-BEA1-F543-90BC-BDA8910CCB95}" type="slidenum">
              <a:rPr lang="en-US" smtClean="0"/>
              <a:t>‹#›</a:t>
            </a:fld>
            <a:endParaRPr lang="en-US" dirty="0"/>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526301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C7F511FD-FE6C-644F-8B1B-C6CAF562CE2C}" type="datetimeFigureOut">
              <a:rPr lang="en-US" smtClean="0"/>
              <a:t>4/15/2016</a:t>
            </a:fld>
            <a:endParaRPr lang="en-US" dirty="0"/>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05B8E844-BEA1-F543-90BC-BDA8910CCB95}" type="slidenum">
              <a:rPr lang="en-US" smtClean="0"/>
              <a:t>‹#›</a:t>
            </a:fld>
            <a:endParaRPr lang="en-US" dirty="0"/>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1757218283"/>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0" pos="594">
          <p15:clr>
            <a:srgbClr val="F26B43"/>
          </p15:clr>
        </p15:guide>
        <p15:guide id="3" pos="5400">
          <p15:clr>
            <a:srgbClr val="F26B43"/>
          </p15:clr>
        </p15:guide>
        <p15:guide id="4" orient="horz" pos="4008">
          <p15:clr>
            <a:srgbClr val="F26B43"/>
          </p15:clr>
        </p15:guide>
        <p15:guide id="5" orient="horz" pos="1440">
          <p15:clr>
            <a:srgbClr val="F26B43"/>
          </p15:clr>
        </p15:guide>
        <p15:guide id="6" orient="horz" pos="3720">
          <p15:clr>
            <a:srgbClr val="F26B43"/>
          </p15:clr>
        </p15:guide>
        <p15:guide id="7"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audio" Target="../media/audio1.bin"/><Relationship Id="rId4" Type="http://schemas.openxmlformats.org/officeDocument/2006/relationships/audio" Target="../media/audio1.bin"/></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Layout" Target="../slideLayouts/slideLayout2.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*STARS*</a:t>
            </a:r>
            <a:br>
              <a:rPr lang="en-US" dirty="0" smtClean="0"/>
            </a:br>
            <a:r>
              <a:rPr lang="en-US" dirty="0" smtClean="0"/>
              <a:t> Final Project</a:t>
            </a:r>
            <a:endParaRPr lang="en-US" dirty="0"/>
          </a:p>
        </p:txBody>
      </p:sp>
      <p:sp>
        <p:nvSpPr>
          <p:cNvPr id="3" name="Subtitle 2"/>
          <p:cNvSpPr>
            <a:spLocks noGrp="1"/>
          </p:cNvSpPr>
          <p:nvPr>
            <p:ph type="subTitle" idx="1"/>
          </p:nvPr>
        </p:nvSpPr>
        <p:spPr/>
        <p:txBody>
          <a:bodyPr/>
          <a:lstStyle/>
          <a:p>
            <a:r>
              <a:rPr lang="en-US" dirty="0" smtClean="0"/>
              <a:t>Hunter black 	April 17, 2016</a:t>
            </a:r>
            <a:endParaRPr lang="en-US" dirty="0"/>
          </a:p>
        </p:txBody>
      </p:sp>
      <p:cxnSp>
        <p:nvCxnSpPr>
          <p:cNvPr id="11" name="Straight Connector 10"/>
          <p:cNvCxnSpPr/>
          <p:nvPr/>
        </p:nvCxnSpPr>
        <p:spPr>
          <a:xfrm flipV="1">
            <a:off x="1114840" y="4895646"/>
            <a:ext cx="1660256" cy="1700733"/>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775096" y="4895646"/>
            <a:ext cx="411561" cy="3132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3186657" y="4232970"/>
            <a:ext cx="611462" cy="975935"/>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798119" y="4232970"/>
            <a:ext cx="57618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4374304" y="3656816"/>
            <a:ext cx="176383" cy="576154"/>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4550687" y="3574508"/>
            <a:ext cx="1434584" cy="82308"/>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5985271" y="1751979"/>
            <a:ext cx="305730" cy="1822529"/>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6291001" y="1751979"/>
            <a:ext cx="1081818" cy="305715"/>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flipV="1">
            <a:off x="7372819" y="211649"/>
            <a:ext cx="705532" cy="184604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2513316596"/>
      </p:ext>
    </p:extLst>
  </p:cSld>
  <p:clrMapOvr>
    <a:masterClrMapping/>
  </p:clrMapOvr>
  <mc:AlternateContent xmlns:mc="http://schemas.openxmlformats.org/markup-compatibility/2006" xmlns:p14="http://schemas.microsoft.com/office/powerpoint/2010/main">
    <mc:Choice Requires="p14">
      <p:transition spd="slow" p14:dur="1500">
        <p:split orient="vert"/>
        <p:sndAc>
          <p:stSnd>
            <p:snd r:embed="rId4" name="Cash Register"/>
          </p:stSnd>
        </p:sndAc>
      </p:transition>
    </mc:Choice>
    <mc:Fallback xmlns="">
      <p:transition xmlns:p14="http://schemas.microsoft.com/office/powerpoint/2010/main" spd="slow">
        <p:split orient="vert"/>
        <p:sndAc>
          <p:stSnd>
            <p:snd r:embed="rId6" name="Cash Register"/>
          </p:stSnd>
        </p:sndAc>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Fundamentals Discussion</a:t>
            </a:r>
            <a:endParaRPr lang="en-US" dirty="0"/>
          </a:p>
        </p:txBody>
      </p:sp>
      <p:sp>
        <p:nvSpPr>
          <p:cNvPr id="3" name="Content Placeholder 2"/>
          <p:cNvSpPr>
            <a:spLocks noGrp="1"/>
          </p:cNvSpPr>
          <p:nvPr>
            <p:ph idx="1"/>
          </p:nvPr>
        </p:nvSpPr>
        <p:spPr>
          <a:xfrm>
            <a:off x="938758" y="1767254"/>
            <a:ext cx="7633742" cy="4994031"/>
          </a:xfrm>
        </p:spPr>
        <p:txBody>
          <a:bodyPr>
            <a:normAutofit fontScale="85000" lnSpcReduction="20000"/>
          </a:bodyPr>
          <a:lstStyle/>
          <a:p>
            <a:r>
              <a:rPr lang="en-US" dirty="0" smtClean="0"/>
              <a:t>Market Cap  - Market cap is the total value of all of the shares of stock of a company, found by multiplying the price of the stock by the total number of outstanding shares. This allows comparison of different companies to see who is larger/smaller.</a:t>
            </a:r>
          </a:p>
          <a:p>
            <a:pPr>
              <a:buFont typeface="Arial" panose="020B0604020202020204" pitchFamily="34" charset="0"/>
              <a:buChar char="•"/>
            </a:pPr>
            <a:r>
              <a:rPr lang="en-US" dirty="0" smtClean="0"/>
              <a:t>Beta -</a:t>
            </a:r>
            <a:r>
              <a:rPr lang="en-US" dirty="0"/>
              <a:t> </a:t>
            </a:r>
            <a:r>
              <a:rPr lang="en-US" dirty="0" smtClean="0"/>
              <a:t> Generally speaking, beta is how risky a company is in the current market. A beta of less than 1 are less risky, a beta larger than 1 is more risky. The company with the highest beta at the beginning (Tiffany &amp; Co.), ended up returning 9.79% in the end.</a:t>
            </a:r>
          </a:p>
          <a:p>
            <a:pPr>
              <a:buFont typeface="Arial" panose="020B0604020202020204" pitchFamily="34" charset="0"/>
              <a:buChar char="•"/>
            </a:pPr>
            <a:r>
              <a:rPr lang="en-US" dirty="0"/>
              <a:t>Risk </a:t>
            </a:r>
            <a:r>
              <a:rPr lang="en-US" dirty="0" smtClean="0"/>
              <a:t>– Risk is how “volatile” a company is in the market, or how likely a radical change could happen to the company in the market. Generally, companies with high risk have the potential for very high rewards, but very high consequences, while low risk offers a more stable return. It is closely tied to beta.</a:t>
            </a:r>
          </a:p>
          <a:p>
            <a:pPr>
              <a:buFont typeface="Arial" panose="020B0604020202020204" pitchFamily="34" charset="0"/>
              <a:buChar char="•"/>
            </a:pPr>
            <a:r>
              <a:rPr lang="en-US" dirty="0" smtClean="0"/>
              <a:t>Diversification </a:t>
            </a:r>
            <a:r>
              <a:rPr lang="en-US" dirty="0"/>
              <a:t>- </a:t>
            </a:r>
            <a:r>
              <a:rPr lang="en-US" dirty="0" smtClean="0"/>
              <a:t> Diversification is essential to a successful long-term portfolio. This is mainly because if a sector of the market is hit hard (as was seen with the oil sector earlier this course), mostly all stocks associated with that sector lose value. By diversifying, you have a better chance of staying above the market if a sector is hit hard. I diversified my portfolio by choosing companies with ties to technology, consumer goods, aviation, food, raw materials, and communication.</a:t>
            </a:r>
            <a:br>
              <a:rPr lang="en-US" dirty="0" smtClean="0"/>
            </a:br>
            <a:endParaRPr lang="en-US" dirty="0" smtClean="0"/>
          </a:p>
          <a:p>
            <a:endParaRPr lang="en-US" dirty="0"/>
          </a:p>
        </p:txBody>
      </p:sp>
      <p:cxnSp>
        <p:nvCxnSpPr>
          <p:cNvPr id="5" name="Straight Connector 4"/>
          <p:cNvCxnSpPr/>
          <p:nvPr/>
        </p:nvCxnSpPr>
        <p:spPr>
          <a:xfrm>
            <a:off x="1019908" y="2778369"/>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019908" y="3774830"/>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19908" y="4850422"/>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4769561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Fundamentals Discussion</a:t>
            </a:r>
            <a:endParaRPr lang="en-US" dirty="0"/>
          </a:p>
        </p:txBody>
      </p:sp>
      <p:sp>
        <p:nvSpPr>
          <p:cNvPr id="3" name="Content Placeholder 2"/>
          <p:cNvSpPr>
            <a:spLocks noGrp="1"/>
          </p:cNvSpPr>
          <p:nvPr>
            <p:ph idx="1"/>
          </p:nvPr>
        </p:nvSpPr>
        <p:spPr>
          <a:xfrm>
            <a:off x="641839" y="1811216"/>
            <a:ext cx="8255976" cy="4958861"/>
          </a:xfrm>
        </p:spPr>
        <p:txBody>
          <a:bodyPr>
            <a:normAutofit fontScale="70000" lnSpcReduction="20000"/>
          </a:bodyPr>
          <a:lstStyle/>
          <a:p>
            <a:r>
              <a:rPr lang="en-US" dirty="0" smtClean="0"/>
              <a:t>Use this slide to </a:t>
            </a:r>
            <a:r>
              <a:rPr lang="en-US" u="sng" dirty="0" smtClean="0"/>
              <a:t>discuss</a:t>
            </a:r>
            <a:r>
              <a:rPr lang="en-US" dirty="0"/>
              <a:t> </a:t>
            </a:r>
            <a:r>
              <a:rPr lang="en-US" dirty="0" smtClean="0"/>
              <a:t>and </a:t>
            </a:r>
            <a:r>
              <a:rPr lang="en-US" u="sng" dirty="0" smtClean="0"/>
              <a:t>analyze</a:t>
            </a:r>
            <a:r>
              <a:rPr lang="en-US" dirty="0" smtClean="0"/>
              <a:t> the following terms.</a:t>
            </a:r>
          </a:p>
          <a:p>
            <a:r>
              <a:rPr lang="en-US" dirty="0" smtClean="0"/>
              <a:t>	</a:t>
            </a:r>
          </a:p>
          <a:p>
            <a:r>
              <a:rPr lang="en-US" dirty="0"/>
              <a:t>	</a:t>
            </a:r>
            <a:r>
              <a:rPr lang="en-US" dirty="0" smtClean="0"/>
              <a:t>EPS  - (Earnings per share) This is the companies profit divided by the total number of outstanding 		shares. This can be used to understand how much each share is actually worth</a:t>
            </a:r>
            <a:endParaRPr lang="en-US" dirty="0"/>
          </a:p>
          <a:p>
            <a:r>
              <a:rPr lang="en-US" dirty="0" smtClean="0"/>
              <a:t>	P/E -  (Price to earnings ratio) This is found by dividing the market value per share of a company by 		the EPS. Put simply, it tells whether a companies stock price is over or undervalued. It can 		be used “to determine a stocks future prospects”(Investopedia).</a:t>
            </a:r>
            <a:endParaRPr lang="en-US" dirty="0"/>
          </a:p>
          <a:p>
            <a:endParaRPr lang="en-US" dirty="0" smtClean="0"/>
          </a:p>
          <a:p>
            <a:r>
              <a:rPr lang="en-US" dirty="0" smtClean="0"/>
              <a:t>Highest EPS in ending portfolio: 	Apple</a:t>
            </a:r>
            <a:br>
              <a:rPr lang="en-US" dirty="0" smtClean="0"/>
            </a:br>
            <a:r>
              <a:rPr lang="en-US" dirty="0" smtClean="0">
                <a:solidFill>
                  <a:srgbClr val="A32638"/>
                </a:solidFill>
              </a:rPr>
              <a:t>	The main factor that could increase the EPS of a company is a jump in profit of the company, thus causing the above equation to be weighted more to the numerator, yielding a higher overall EPS. In Apple’s case, this could be due to their recent press conference where they unveiled their new line of products for the year: the iPhone SE, a smaller version of their iPad Pro, and the Apple Pencil, all of which were available for purchase about a month ago.</a:t>
            </a:r>
          </a:p>
          <a:p>
            <a:pPr marL="0" indent="0">
              <a:buNone/>
            </a:pPr>
            <a:endParaRPr lang="en-US" dirty="0"/>
          </a:p>
          <a:p>
            <a:r>
              <a:rPr lang="en-US" dirty="0" smtClean="0"/>
              <a:t>Lowest P/E in ending portfolio:	Verizon Communications</a:t>
            </a:r>
          </a:p>
          <a:p>
            <a:pPr marL="0" indent="0">
              <a:buNone/>
            </a:pPr>
            <a:r>
              <a:rPr lang="en-US" dirty="0"/>
              <a:t>	</a:t>
            </a:r>
            <a:r>
              <a:rPr lang="en-US" dirty="0" smtClean="0">
                <a:solidFill>
                  <a:srgbClr val="C00000"/>
                </a:solidFill>
              </a:rPr>
              <a:t>With Verizon being essentially a household name nowadays, and with a beta value of 0.25, it is not hard to see why the companies P/E is so small. The company has not seen very much exponential growth recently, and most likely won’t anytime soon due to the every growing “cutting-the-cable” generation.</a:t>
            </a:r>
          </a:p>
        </p:txBody>
      </p:sp>
    </p:spTree>
    <p:custDataLst>
      <p:tags r:id="rId1"/>
    </p:custDataLst>
    <p:extLst>
      <p:ext uri="{BB962C8B-B14F-4D97-AF65-F5344CB8AC3E}">
        <p14:creationId xmlns:p14="http://schemas.microsoft.com/office/powerpoint/2010/main" val="8526881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Portfolio’s Performance</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74517"/>
            <a:ext cx="9144000" cy="3823003"/>
          </a:xfrm>
          <a:prstGeom prst="rect">
            <a:avLst/>
          </a:prstGeom>
        </p:spPr>
      </p:pic>
    </p:spTree>
    <p:custDataLst>
      <p:tags r:id="rId1"/>
    </p:custDataLst>
    <p:extLst>
      <p:ext uri="{BB962C8B-B14F-4D97-AF65-F5344CB8AC3E}">
        <p14:creationId xmlns:p14="http://schemas.microsoft.com/office/powerpoint/2010/main" val="32949604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Discussion</a:t>
            </a:r>
            <a:endParaRPr lang="en-US" dirty="0"/>
          </a:p>
        </p:txBody>
      </p:sp>
      <p:sp>
        <p:nvSpPr>
          <p:cNvPr id="3" name="Content Placeholder 2"/>
          <p:cNvSpPr>
            <a:spLocks noGrp="1"/>
          </p:cNvSpPr>
          <p:nvPr>
            <p:ph idx="1"/>
          </p:nvPr>
        </p:nvSpPr>
        <p:spPr>
          <a:xfrm>
            <a:off x="822960" y="1100628"/>
            <a:ext cx="7916594" cy="5484810"/>
          </a:xfrm>
        </p:spPr>
        <p:txBody>
          <a:bodyPr>
            <a:normAutofit/>
          </a:bodyPr>
          <a:lstStyle/>
          <a:p>
            <a:pPr marL="0" indent="0">
              <a:buNone/>
            </a:pPr>
            <a:r>
              <a:rPr lang="en-US" dirty="0" smtClean="0"/>
              <a:t>Evaluation of portfolio’s performance:</a:t>
            </a:r>
            <a:br>
              <a:rPr lang="en-US" dirty="0" smtClean="0"/>
            </a:br>
            <a:endParaRPr lang="en-US" dirty="0" smtClean="0"/>
          </a:p>
          <a:p>
            <a:pPr>
              <a:buFont typeface="Arial" panose="020B0604020202020204" pitchFamily="34" charset="0"/>
              <a:buChar char="•"/>
            </a:pPr>
            <a:r>
              <a:rPr lang="en-US" dirty="0" smtClean="0"/>
              <a:t>Total Gain:		$57,596.00</a:t>
            </a:r>
            <a:br>
              <a:rPr lang="en-US" dirty="0" smtClean="0"/>
            </a:br>
            <a:r>
              <a:rPr lang="en-US" dirty="0" smtClean="0"/>
              <a:t>	The total overall profit of my portfolio in the end. </a:t>
            </a:r>
          </a:p>
          <a:p>
            <a:pPr>
              <a:buFont typeface="Arial" panose="020B0604020202020204" pitchFamily="34" charset="0"/>
              <a:buChar char="•"/>
            </a:pPr>
            <a:r>
              <a:rPr lang="en-US" dirty="0" smtClean="0"/>
              <a:t>Overall Value: 	12.07%</a:t>
            </a:r>
            <a:br>
              <a:rPr lang="en-US" dirty="0" smtClean="0"/>
            </a:br>
            <a:r>
              <a:rPr lang="en-US" dirty="0" smtClean="0"/>
              <a:t>	The overall percentage difference from start to finish of my portfolio</a:t>
            </a:r>
            <a:endParaRPr lang="en-US" dirty="0"/>
          </a:p>
          <a:p>
            <a:pPr>
              <a:buFont typeface="Arial" panose="020B0604020202020204" pitchFamily="34" charset="0"/>
              <a:buChar char="•"/>
            </a:pPr>
            <a:r>
              <a:rPr lang="en-US" dirty="0" smtClean="0"/>
              <a:t>Company with greatest percent gain:	3D Systems Corporation (97.83%)</a:t>
            </a:r>
          </a:p>
          <a:p>
            <a:pPr marL="0" indent="0">
              <a:buNone/>
            </a:pPr>
            <a:r>
              <a:rPr lang="en-US" dirty="0">
                <a:solidFill>
                  <a:srgbClr val="A32638"/>
                </a:solidFill>
              </a:rPr>
              <a:t>	</a:t>
            </a:r>
            <a:r>
              <a:rPr lang="en-US" dirty="0" smtClean="0">
                <a:solidFill>
                  <a:srgbClr val="A32638"/>
                </a:solidFill>
              </a:rPr>
              <a:t>This could be due to the fact that, starting out, this company was small in the grand scheme of things, so they had more ground to cover on the way up. </a:t>
            </a:r>
          </a:p>
          <a:p>
            <a:pPr>
              <a:buFont typeface="Arial" panose="020B0604020202020204" pitchFamily="34" charset="0"/>
              <a:buChar char="•"/>
            </a:pPr>
            <a:r>
              <a:rPr lang="en-US" dirty="0" smtClean="0"/>
              <a:t>Company with greatest percent loss:	N/A</a:t>
            </a:r>
            <a:r>
              <a:rPr lang="en-US" dirty="0" smtClean="0">
                <a:solidFill>
                  <a:srgbClr val="FF0000"/>
                </a:solidFill>
              </a:rPr>
              <a:t/>
            </a:r>
            <a:br>
              <a:rPr lang="en-US" dirty="0" smtClean="0">
                <a:solidFill>
                  <a:srgbClr val="FF0000"/>
                </a:solidFill>
              </a:rPr>
            </a:br>
            <a:r>
              <a:rPr lang="en-US" dirty="0" smtClean="0">
                <a:solidFill>
                  <a:srgbClr val="A32638"/>
                </a:solidFill>
              </a:rPr>
              <a:t>	All companies in my portfolio had an overall gain, with the smallest gain being Verizon Communications (1.40%).</a:t>
            </a:r>
          </a:p>
        </p:txBody>
      </p:sp>
    </p:spTree>
    <p:custDataLst>
      <p:tags r:id="rId1"/>
    </p:custDataLst>
    <p:extLst>
      <p:ext uri="{BB962C8B-B14F-4D97-AF65-F5344CB8AC3E}">
        <p14:creationId xmlns:p14="http://schemas.microsoft.com/office/powerpoint/2010/main" val="6843900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81671"/>
            <a:ext cx="7633742" cy="1492132"/>
          </a:xfrm>
        </p:spPr>
        <p:txBody>
          <a:bodyPr/>
          <a:lstStyle/>
          <a:p>
            <a:r>
              <a:rPr lang="en-US" dirty="0" smtClean="0"/>
              <a:t>Market Performance Comparison</a:t>
            </a:r>
            <a:endParaRPr lang="en-US" dirty="0"/>
          </a:p>
        </p:txBody>
      </p:sp>
      <p:sp>
        <p:nvSpPr>
          <p:cNvPr id="5" name="TextBox 4"/>
          <p:cNvSpPr txBox="1"/>
          <p:nvPr/>
        </p:nvSpPr>
        <p:spPr>
          <a:xfrm>
            <a:off x="1335886" y="5224779"/>
            <a:ext cx="6135624" cy="646331"/>
          </a:xfrm>
          <a:prstGeom prst="rect">
            <a:avLst/>
          </a:prstGeom>
          <a:noFill/>
        </p:spPr>
        <p:txBody>
          <a:bodyPr wrap="square" rtlCol="0" anchor="b">
            <a:spAutoFit/>
          </a:bodyPr>
          <a:lstStyle/>
          <a:p>
            <a:pPr algn="ctr"/>
            <a:r>
              <a:rPr lang="en-US" dirty="0" smtClean="0"/>
              <a:t>Start date:  February 3, 2016</a:t>
            </a:r>
            <a:br>
              <a:rPr lang="en-US" dirty="0" smtClean="0"/>
            </a:br>
            <a:r>
              <a:rPr lang="en-US" dirty="0" smtClean="0"/>
              <a:t>End date:  April 14, 2016</a:t>
            </a:r>
          </a:p>
        </p:txBody>
      </p:sp>
      <p:sp>
        <p:nvSpPr>
          <p:cNvPr id="8" name="Right Arrow 7"/>
          <p:cNvSpPr/>
          <p:nvPr/>
        </p:nvSpPr>
        <p:spPr>
          <a:xfrm>
            <a:off x="1918446" y="530562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4651"/>
            <a:ext cx="9144000" cy="3348171"/>
          </a:xfrm>
          <a:prstGeom prst="rect">
            <a:avLst/>
          </a:prstGeom>
        </p:spPr>
      </p:pic>
      <p:pic>
        <p:nvPicPr>
          <p:cNvPr id="7" name="Picture 6"/>
          <p:cNvPicPr>
            <a:picLocks noChangeAspect="1"/>
          </p:cNvPicPr>
          <p:nvPr/>
        </p:nvPicPr>
        <p:blipFill>
          <a:blip r:embed="rId4"/>
          <a:stretch>
            <a:fillRect/>
          </a:stretch>
        </p:blipFill>
        <p:spPr>
          <a:xfrm>
            <a:off x="2896854" y="1493552"/>
            <a:ext cx="426757" cy="512108"/>
          </a:xfrm>
          <a:prstGeom prst="rect">
            <a:avLst/>
          </a:prstGeom>
        </p:spPr>
      </p:pic>
      <p:pic>
        <p:nvPicPr>
          <p:cNvPr id="12" name="Picture 11"/>
          <p:cNvPicPr>
            <a:picLocks noChangeAspect="1"/>
          </p:cNvPicPr>
          <p:nvPr/>
        </p:nvPicPr>
        <p:blipFill>
          <a:blip r:embed="rId4"/>
          <a:stretch>
            <a:fillRect/>
          </a:stretch>
        </p:blipFill>
        <p:spPr>
          <a:xfrm>
            <a:off x="2432984" y="1493552"/>
            <a:ext cx="426757" cy="512108"/>
          </a:xfrm>
          <a:prstGeom prst="rect">
            <a:avLst/>
          </a:prstGeom>
        </p:spPr>
      </p:pic>
    </p:spTree>
    <p:custDataLst>
      <p:tags r:id="rId1"/>
    </p:custDataLst>
    <p:extLst>
      <p:ext uri="{BB962C8B-B14F-4D97-AF65-F5344CB8AC3E}">
        <p14:creationId xmlns:p14="http://schemas.microsoft.com/office/powerpoint/2010/main" val="26661051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performance discussion</a:t>
            </a:r>
            <a:endParaRPr lang="en-US" dirty="0"/>
          </a:p>
        </p:txBody>
      </p:sp>
      <p:sp>
        <p:nvSpPr>
          <p:cNvPr id="3" name="Content Placeholder 2"/>
          <p:cNvSpPr>
            <a:spLocks noGrp="1"/>
          </p:cNvSpPr>
          <p:nvPr>
            <p:ph idx="1"/>
          </p:nvPr>
        </p:nvSpPr>
        <p:spPr>
          <a:xfrm>
            <a:off x="938758" y="2286002"/>
            <a:ext cx="7633742" cy="4220306"/>
          </a:xfrm>
        </p:spPr>
        <p:txBody>
          <a:bodyPr>
            <a:normAutofit fontScale="85000" lnSpcReduction="20000"/>
          </a:bodyPr>
          <a:lstStyle/>
          <a:p>
            <a:r>
              <a:rPr lang="en-US" dirty="0" smtClean="0"/>
              <a:t>NASDAQ: The average stock performance of roughly 4,000 stocks. Also the name of a market to trade on (mainly online)</a:t>
            </a:r>
          </a:p>
          <a:p>
            <a:r>
              <a:rPr lang="en-US" dirty="0" smtClean="0"/>
              <a:t>S&amp;P 500: (Standard &amp; Poor’s 500) Index based off of 500 large stocks on both the NYSE and NASDAQ</a:t>
            </a:r>
          </a:p>
          <a:p>
            <a:pPr marL="0" indent="0">
              <a:buNone/>
            </a:pPr>
            <a:r>
              <a:rPr lang="en-US" dirty="0"/>
              <a:t>	</a:t>
            </a:r>
            <a:r>
              <a:rPr lang="en-US" dirty="0" smtClean="0"/>
              <a:t>In comparing my portfolio to NASDAQ and The S&amp;P 500 over the period of this project, I can get a rough idea of how my portfolio faired in relation to the market as a whole. In the beginning, my portfolio followed the trend of the market and fell until about February 10</a:t>
            </a:r>
            <a:r>
              <a:rPr lang="en-US" baseline="30000" dirty="0" smtClean="0"/>
              <a:t>th</a:t>
            </a:r>
            <a:r>
              <a:rPr lang="en-US" dirty="0" smtClean="0"/>
              <a:t>, where it continually grew (following the trend of the market again). Throughout this whole time, my portfolio stayed above both the NASDAQ index and The S&amp;P 500. Thus, overall my portfolio was successful in the market from start to finish.  </a:t>
            </a:r>
          </a:p>
          <a:p>
            <a:pPr marL="0" indent="0">
              <a:buNone/>
            </a:pPr>
            <a:r>
              <a:rPr lang="en-US" dirty="0"/>
              <a:t>	</a:t>
            </a:r>
            <a:r>
              <a:rPr lang="en-US" dirty="0" smtClean="0"/>
              <a:t>The reason for comparing my portfolio with two different indices is due to the fact that the major indices, while some do include the same stocks, generally look at different stocks to get their measurements. By comparing to at least two, it is clearer </a:t>
            </a:r>
            <a:r>
              <a:rPr lang="en-US" i="1" dirty="0" smtClean="0"/>
              <a:t>overall </a:t>
            </a:r>
            <a:r>
              <a:rPr lang="en-US" dirty="0" smtClean="0"/>
              <a:t>how my portfolio did across the board, and in this case in more than one market (NASDAQ). </a:t>
            </a:r>
            <a:endParaRPr lang="en-US" dirty="0"/>
          </a:p>
          <a:p>
            <a:endParaRPr lang="en-US" dirty="0"/>
          </a:p>
        </p:txBody>
      </p:sp>
    </p:spTree>
    <p:custDataLst>
      <p:tags r:id="rId1"/>
    </p:custDataLst>
    <p:extLst>
      <p:ext uri="{BB962C8B-B14F-4D97-AF65-F5344CB8AC3E}">
        <p14:creationId xmlns:p14="http://schemas.microsoft.com/office/powerpoint/2010/main" val="42849452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Portfolio News/Fraud</a:t>
            </a:r>
            <a:endParaRPr lang="en-US" dirty="0"/>
          </a:p>
        </p:txBody>
      </p:sp>
      <p:sp>
        <p:nvSpPr>
          <p:cNvPr id="3" name="Content Placeholder 2"/>
          <p:cNvSpPr>
            <a:spLocks noGrp="1"/>
          </p:cNvSpPr>
          <p:nvPr>
            <p:ph idx="1"/>
          </p:nvPr>
        </p:nvSpPr>
        <p:spPr>
          <a:xfrm>
            <a:off x="822960" y="1100628"/>
            <a:ext cx="7520940" cy="5586775"/>
          </a:xfrm>
        </p:spPr>
        <p:txBody>
          <a:bodyPr>
            <a:normAutofit lnSpcReduction="10000"/>
          </a:bodyPr>
          <a:lstStyle/>
          <a:p>
            <a:r>
              <a:rPr lang="en-US" dirty="0" smtClean="0"/>
              <a:t>Apple </a:t>
            </a:r>
            <a:r>
              <a:rPr lang="en-US" dirty="0"/>
              <a:t>Inc. </a:t>
            </a:r>
            <a:r>
              <a:rPr lang="en-US" dirty="0" smtClean="0"/>
              <a:t>– FBI dispute Apr. 14,  2016 </a:t>
            </a:r>
          </a:p>
          <a:p>
            <a:pPr marL="0" indent="0">
              <a:buNone/>
            </a:pPr>
            <a:r>
              <a:rPr lang="en-US" dirty="0" smtClean="0"/>
              <a:t>	</a:t>
            </a:r>
            <a:r>
              <a:rPr lang="en-US" i="1" dirty="0"/>
              <a:t>How The FBI Unlocked iPhone May Never Be </a:t>
            </a:r>
            <a:r>
              <a:rPr lang="en-US" i="1" dirty="0" smtClean="0"/>
              <a:t>Known</a:t>
            </a:r>
            <a:endParaRPr lang="en-US" dirty="0" smtClean="0"/>
          </a:p>
          <a:p>
            <a:pPr marL="0" indent="0">
              <a:buNone/>
            </a:pPr>
            <a:r>
              <a:rPr lang="en-US" dirty="0"/>
              <a:t>	</a:t>
            </a:r>
            <a:r>
              <a:rPr lang="en-US" dirty="0" smtClean="0"/>
              <a:t>The long running dispute between the FBI and Apple regarding privacy rights with the FBI 	attempting to access iPhone user information is unlikely to go in favor of the FBI</a:t>
            </a:r>
          </a:p>
          <a:p>
            <a:pPr marL="0" indent="0">
              <a:buNone/>
            </a:pPr>
            <a:endParaRPr lang="en-US" dirty="0"/>
          </a:p>
          <a:p>
            <a:pPr marL="0" indent="0">
              <a:buNone/>
            </a:pPr>
            <a:endParaRPr lang="en-US" dirty="0" smtClean="0"/>
          </a:p>
          <a:p>
            <a:r>
              <a:rPr lang="en-US" dirty="0" smtClean="0"/>
              <a:t>Apple Inc. – Fraud Apr. 12, 2016</a:t>
            </a:r>
          </a:p>
          <a:p>
            <a:pPr marL="0" indent="0">
              <a:buNone/>
            </a:pPr>
            <a:r>
              <a:rPr lang="en-US" i="1" dirty="0"/>
              <a:t>	iPhone users targeted by new 'Apple Support' scam that steals ID and </a:t>
            </a:r>
            <a:r>
              <a:rPr lang="en-US" i="1" dirty="0" smtClean="0"/>
              <a:t>password</a:t>
            </a:r>
          </a:p>
          <a:p>
            <a:pPr marL="0" indent="0">
              <a:buNone/>
            </a:pPr>
            <a:r>
              <a:rPr lang="en-US" i="1" dirty="0"/>
              <a:t>	</a:t>
            </a:r>
            <a:r>
              <a:rPr lang="en-US" dirty="0" smtClean="0"/>
              <a:t>A new SMS phishing scam using advanced online trickery to steal user ID and credentials. 	This can have a major negative impact on portfolio if it becomes a big enough problem, 	mainly because investors are less likely to invest if the company’s security is not strong </a:t>
            </a:r>
            <a:r>
              <a:rPr lang="en-US" dirty="0" smtClean="0"/>
              <a:t>enough </a:t>
            </a:r>
            <a:r>
              <a:rPr lang="en-US" dirty="0" smtClean="0"/>
              <a:t>to counteract hacking/phishing scams.</a:t>
            </a:r>
            <a:endParaRPr lang="en-US" i="1" dirty="0"/>
          </a:p>
          <a:p>
            <a:pPr marL="0" indent="0">
              <a:buNone/>
            </a:pPr>
            <a:endParaRPr lang="en-US" dirty="0" smtClean="0"/>
          </a:p>
        </p:txBody>
      </p:sp>
    </p:spTree>
    <p:custDataLst>
      <p:tags r:id="rId1"/>
    </p:custDataLst>
    <p:extLst>
      <p:ext uri="{BB962C8B-B14F-4D97-AF65-F5344CB8AC3E}">
        <p14:creationId xmlns:p14="http://schemas.microsoft.com/office/powerpoint/2010/main" val="693417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Observations</a:t>
            </a:r>
            <a:endParaRPr lang="en-US" dirty="0"/>
          </a:p>
        </p:txBody>
      </p:sp>
      <p:sp>
        <p:nvSpPr>
          <p:cNvPr id="3" name="Content Placeholder 2"/>
          <p:cNvSpPr>
            <a:spLocks noGrp="1"/>
          </p:cNvSpPr>
          <p:nvPr>
            <p:ph idx="1"/>
          </p:nvPr>
        </p:nvSpPr>
        <p:spPr>
          <a:xfrm>
            <a:off x="938758" y="1028702"/>
            <a:ext cx="7633742" cy="5249005"/>
          </a:xfrm>
        </p:spPr>
        <p:txBody>
          <a:bodyPr>
            <a:normAutofit/>
          </a:bodyPr>
          <a:lstStyle/>
          <a:p>
            <a:pPr>
              <a:buFont typeface="Arial" panose="020B0604020202020204" pitchFamily="34" charset="0"/>
              <a:buChar char="•"/>
            </a:pPr>
            <a:r>
              <a:rPr lang="en-US" dirty="0" smtClean="0"/>
              <a:t>Observation 1: With a basic understanding of the lingo of the stock market, it is much easier to “comfortably” make a decision when buying a stock</a:t>
            </a:r>
          </a:p>
          <a:p>
            <a:pPr>
              <a:buFont typeface="Arial" panose="020B0604020202020204" pitchFamily="34" charset="0"/>
              <a:buChar char="•"/>
            </a:pPr>
            <a:r>
              <a:rPr lang="en-US" dirty="0" smtClean="0"/>
              <a:t>Observation 2: Some stocks which I thought would have large, lasting gains did not(not the ones I invested in, but ones I watched for potential buy/sell opportunities), such as Disney with the release of the new Star Wars movie. </a:t>
            </a:r>
          </a:p>
          <a:p>
            <a:pPr>
              <a:buFont typeface="Arial" panose="020B0604020202020204" pitchFamily="34" charset="0"/>
              <a:buChar char="•"/>
            </a:pPr>
            <a:r>
              <a:rPr lang="en-US" dirty="0" smtClean="0"/>
              <a:t>Observation 3: Constant observation of my portfolio was something unobtainable to me, and something which quite frankly I was OK with. I would not want to be a day-trader due to the stress of watching numbers go up and down all day.</a:t>
            </a:r>
          </a:p>
          <a:p>
            <a:pPr>
              <a:buFont typeface="Arial" panose="020B0604020202020204" pitchFamily="34" charset="0"/>
              <a:buChar char="•"/>
            </a:pPr>
            <a:r>
              <a:rPr lang="en-US" dirty="0" smtClean="0"/>
              <a:t>Observation 4: Through doing this project, I am interested in playing around on the stock market with small amounts of money after I get a steady job. </a:t>
            </a:r>
          </a:p>
        </p:txBody>
      </p:sp>
      <p:cxnSp>
        <p:nvCxnSpPr>
          <p:cNvPr id="4" name="Straight Connector 3"/>
          <p:cNvCxnSpPr/>
          <p:nvPr/>
        </p:nvCxnSpPr>
        <p:spPr>
          <a:xfrm>
            <a:off x="979333" y="2101361"/>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979333" y="3552092"/>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79333" y="4994030"/>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7101280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Future</a:t>
            </a:r>
            <a:endParaRPr lang="en-US" dirty="0"/>
          </a:p>
        </p:txBody>
      </p:sp>
      <p:sp>
        <p:nvSpPr>
          <p:cNvPr id="3" name="Content Placeholder 2"/>
          <p:cNvSpPr>
            <a:spLocks noGrp="1"/>
          </p:cNvSpPr>
          <p:nvPr>
            <p:ph idx="1"/>
          </p:nvPr>
        </p:nvSpPr>
        <p:spPr>
          <a:xfrm>
            <a:off x="938758" y="1134207"/>
            <a:ext cx="7633742" cy="6664569"/>
          </a:xfrm>
        </p:spPr>
        <p:txBody>
          <a:bodyPr>
            <a:normAutofit/>
          </a:bodyPr>
          <a:lstStyle/>
          <a:p>
            <a:pPr marL="0" indent="0">
              <a:buNone/>
            </a:pPr>
            <a:r>
              <a:rPr lang="en-US" dirty="0" smtClean="0"/>
              <a:t>Application of this project in my future investing:</a:t>
            </a:r>
          </a:p>
          <a:p>
            <a:endParaRPr lang="en-US" dirty="0"/>
          </a:p>
          <a:p>
            <a:r>
              <a:rPr lang="en-US" dirty="0" smtClean="0"/>
              <a:t>1. Having learned what all of the symbols mean and how to measure them, I have a better understanding of how the market functions and can thus make better, smarter decisions when investing in the future.</a:t>
            </a:r>
          </a:p>
          <a:p>
            <a:r>
              <a:rPr lang="en-US" dirty="0" smtClean="0"/>
              <a:t>2. Based on the stocks that I thought would do well in this project, I have a better understanding of how they perform on a small scale. In the future if I choose to invest in them, I will have some previous knowledge of their performance.</a:t>
            </a:r>
          </a:p>
          <a:p>
            <a:r>
              <a:rPr lang="en-US" dirty="0" smtClean="0"/>
              <a:t>3. If my future employer offers a retirement plan in which I choose where the funds of which are invested, I will have a working knowledge of how specific sectors work.</a:t>
            </a:r>
          </a:p>
          <a:p>
            <a:r>
              <a:rPr lang="en-US" dirty="0" smtClean="0"/>
              <a:t>4. After this project, I have decided I would not want to have day-trader as a profession due to the high levels of stress I can imagine those employed in that field experience. </a:t>
            </a:r>
          </a:p>
          <a:p>
            <a:endParaRPr lang="en-US" dirty="0"/>
          </a:p>
          <a:p>
            <a:pPr marL="0" indent="0">
              <a:buNone/>
            </a:pPr>
            <a:r>
              <a:rPr lang="en-US" dirty="0" smtClean="0"/>
              <a:t>                                                                                                                                                                                                                                                          </a:t>
            </a:r>
          </a:p>
        </p:txBody>
      </p:sp>
      <p:cxnSp>
        <p:nvCxnSpPr>
          <p:cNvPr id="4" name="Straight Connector 3"/>
          <p:cNvCxnSpPr/>
          <p:nvPr/>
        </p:nvCxnSpPr>
        <p:spPr>
          <a:xfrm>
            <a:off x="979333" y="3068515"/>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979333" y="4510452"/>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79333" y="5600700"/>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599701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 cited</a:t>
            </a:r>
            <a:endParaRPr lang="en-US" dirty="0"/>
          </a:p>
        </p:txBody>
      </p:sp>
      <p:sp>
        <p:nvSpPr>
          <p:cNvPr id="3" name="Content Placeholder 2"/>
          <p:cNvSpPr>
            <a:spLocks noGrp="1"/>
          </p:cNvSpPr>
          <p:nvPr>
            <p:ph idx="1"/>
          </p:nvPr>
        </p:nvSpPr>
        <p:spPr>
          <a:xfrm>
            <a:off x="938758" y="1128450"/>
            <a:ext cx="7986878" cy="5729549"/>
          </a:xfrm>
        </p:spPr>
        <p:txBody>
          <a:bodyPr>
            <a:normAutofit fontScale="85000" lnSpcReduction="20000"/>
          </a:bodyPr>
          <a:lstStyle/>
          <a:p>
            <a:r>
              <a:rPr lang="en-US" dirty="0"/>
              <a:t>Fidelity. "Understanding Market Cap - Fidelity." </a:t>
            </a:r>
            <a:r>
              <a:rPr lang="en-US" i="1" dirty="0"/>
              <a:t>Understanding Market 	Cap - 	Fidelity</a:t>
            </a:r>
            <a:r>
              <a:rPr lang="en-US" dirty="0"/>
              <a:t>. Wealth Management Systems, Inc., </a:t>
            </a:r>
            <a:r>
              <a:rPr lang="en-US" dirty="0" err="1"/>
              <a:t>n.d.</a:t>
            </a:r>
            <a:r>
              <a:rPr lang="en-US" dirty="0"/>
              <a:t> Web. 14 Apr. 	2016</a:t>
            </a:r>
            <a:r>
              <a:rPr lang="en-US" dirty="0" smtClean="0"/>
              <a:t>.</a:t>
            </a:r>
          </a:p>
          <a:p>
            <a:r>
              <a:rPr lang="en-US" dirty="0" smtClean="0"/>
              <a:t>Investopedia</a:t>
            </a:r>
            <a:r>
              <a:rPr lang="en-US" dirty="0"/>
              <a:t>. "How To Use The P/E Ratio And PEG To Tell A Stock's 	Future | 	Investopedia." </a:t>
            </a:r>
            <a:r>
              <a:rPr lang="en-US" i="1" dirty="0"/>
              <a:t>Investopedia</a:t>
            </a:r>
            <a:r>
              <a:rPr lang="en-US" dirty="0"/>
              <a:t>. Investopedia, 28 Dec. 2003. Web. 	14 	Apr. 	2016</a:t>
            </a:r>
            <a:r>
              <a:rPr lang="en-US" dirty="0" smtClean="0"/>
              <a:t>.</a:t>
            </a:r>
          </a:p>
          <a:p>
            <a:r>
              <a:rPr lang="en-US" dirty="0"/>
              <a:t>Jain, </a:t>
            </a:r>
            <a:r>
              <a:rPr lang="en-US" dirty="0" err="1"/>
              <a:t>Aman</a:t>
            </a:r>
            <a:r>
              <a:rPr lang="en-US" dirty="0"/>
              <a:t>. "Apple Inc. - How The FBI Unlocked IPhone May Never Be </a:t>
            </a:r>
            <a:r>
              <a:rPr lang="en-US" dirty="0" smtClean="0"/>
              <a:t>	Known</a:t>
            </a:r>
            <a:r>
              <a:rPr lang="en-US" dirty="0"/>
              <a:t>." </a:t>
            </a:r>
            <a:r>
              <a:rPr lang="en-US" i="1" dirty="0" err="1"/>
              <a:t>ValueWalk</a:t>
            </a:r>
            <a:r>
              <a:rPr lang="en-US" dirty="0"/>
              <a:t>. </a:t>
            </a:r>
            <a:r>
              <a:rPr lang="en-US" dirty="0" err="1"/>
              <a:t>ValueWalk</a:t>
            </a:r>
            <a:r>
              <a:rPr lang="en-US" dirty="0"/>
              <a:t>, 14 Apr. 2016. Web. 15 Apr. 2016.</a:t>
            </a:r>
            <a:endParaRPr lang="en-US" dirty="0" smtClean="0"/>
          </a:p>
          <a:p>
            <a:r>
              <a:rPr lang="en-US" dirty="0" smtClean="0"/>
              <a:t>Murdock</a:t>
            </a:r>
            <a:r>
              <a:rPr lang="en-US" dirty="0"/>
              <a:t>, Jason. "IPhone Users Targeted by New 'Apple Support' Scam That Steals 	ID </a:t>
            </a:r>
            <a:r>
              <a:rPr lang="en-US" dirty="0" smtClean="0"/>
              <a:t>	and </a:t>
            </a:r>
            <a:r>
              <a:rPr lang="en-US" dirty="0"/>
              <a:t>Password." </a:t>
            </a:r>
            <a:r>
              <a:rPr lang="en-US" i="1" dirty="0"/>
              <a:t>International Business Times RSS</a:t>
            </a:r>
            <a:r>
              <a:rPr lang="en-US" dirty="0"/>
              <a:t>. IBT, 12 Apr. 2016. Web. 15 	Apr. 2016.</a:t>
            </a:r>
          </a:p>
          <a:p>
            <a:r>
              <a:rPr lang="en-US" dirty="0" err="1" smtClean="0"/>
              <a:t>Pachal</a:t>
            </a:r>
            <a:r>
              <a:rPr lang="en-US" dirty="0"/>
              <a:t>, Peter. "Half of U.S. Households Own at Least One Apple </a:t>
            </a:r>
            <a:r>
              <a:rPr lang="en-US" dirty="0" smtClean="0"/>
              <a:t>	</a:t>
            </a:r>
            <a:r>
              <a:rPr lang="en-US" dirty="0" err="1" smtClean="0"/>
              <a:t>Product</a:t>
            </a:r>
            <a:r>
              <a:rPr lang="en-US" dirty="0" err="1"/>
              <a:t>."</a:t>
            </a:r>
            <a:r>
              <a:rPr lang="en-US" i="1" dirty="0" err="1"/>
              <a:t>CNN</a:t>
            </a:r>
            <a:r>
              <a:rPr lang="en-US" dirty="0"/>
              <a:t>. </a:t>
            </a:r>
            <a:r>
              <a:rPr lang="en-US" dirty="0" smtClean="0"/>
              <a:t>	Cable </a:t>
            </a:r>
            <a:r>
              <a:rPr lang="en-US" dirty="0"/>
              <a:t>News Network, 29 Mar. 2012. Web. 13 Apr. </a:t>
            </a:r>
            <a:r>
              <a:rPr lang="en-US" dirty="0" smtClean="0"/>
              <a:t>	2016.</a:t>
            </a:r>
          </a:p>
          <a:p>
            <a:r>
              <a:rPr lang="en-US" dirty="0"/>
              <a:t>Twitter. "Top 100 Most Followed Users on Twitter." </a:t>
            </a:r>
            <a:r>
              <a:rPr lang="en-US" i="1" dirty="0" err="1"/>
              <a:t>Twittercounter</a:t>
            </a:r>
            <a:r>
              <a:rPr lang="en-US" dirty="0"/>
              <a:t>. </a:t>
            </a:r>
            <a:r>
              <a:rPr lang="en-US" dirty="0" smtClean="0"/>
              <a:t>	Twitter</a:t>
            </a:r>
            <a:r>
              <a:rPr lang="en-US" dirty="0"/>
              <a:t>, </a:t>
            </a:r>
            <a:r>
              <a:rPr lang="en-US" dirty="0" err="1"/>
              <a:t>n.d.</a:t>
            </a:r>
            <a:r>
              <a:rPr lang="en-US" dirty="0"/>
              <a:t> </a:t>
            </a:r>
            <a:r>
              <a:rPr lang="en-US" dirty="0" smtClean="0"/>
              <a:t>	Web</a:t>
            </a:r>
            <a:r>
              <a:rPr lang="en-US" dirty="0"/>
              <a:t>. 13 Apr. 2016</a:t>
            </a:r>
            <a:r>
              <a:rPr lang="en-US" dirty="0" smtClean="0"/>
              <a:t>.</a:t>
            </a:r>
          </a:p>
          <a:p>
            <a:r>
              <a:rPr lang="en-US" dirty="0"/>
              <a:t>Tyson Foods. "Tyson Foods: Our Story." </a:t>
            </a:r>
            <a:r>
              <a:rPr lang="en-US" i="1" dirty="0"/>
              <a:t>Tyson Foods: Our Story</a:t>
            </a:r>
            <a:r>
              <a:rPr lang="en-US" dirty="0"/>
              <a:t>. Tyson </a:t>
            </a:r>
            <a:r>
              <a:rPr lang="en-US" dirty="0" smtClean="0"/>
              <a:t>	Foods</a:t>
            </a:r>
            <a:r>
              <a:rPr lang="en-US" dirty="0"/>
              <a:t>, </a:t>
            </a:r>
            <a:r>
              <a:rPr lang="en-US" dirty="0" smtClean="0"/>
              <a:t>	</a:t>
            </a:r>
            <a:r>
              <a:rPr lang="en-US" dirty="0" err="1" smtClean="0"/>
              <a:t>n.d</a:t>
            </a:r>
            <a:r>
              <a:rPr lang="en-US" dirty="0" err="1"/>
              <a:t>.</a:t>
            </a:r>
            <a:r>
              <a:rPr lang="en-US" dirty="0"/>
              <a:t> Web. 13 Apr. 2016</a:t>
            </a:r>
            <a:r>
              <a:rPr lang="en-US" dirty="0" smtClean="0"/>
              <a:t>.</a:t>
            </a:r>
          </a:p>
          <a:p>
            <a:r>
              <a:rPr lang="en-US" dirty="0"/>
              <a:t>Verizon. "Six Surprising Facts About Verizon." </a:t>
            </a:r>
            <a:r>
              <a:rPr lang="en-US" i="1" dirty="0"/>
              <a:t>Six Surprising Facts About </a:t>
            </a:r>
            <a:r>
              <a:rPr lang="en-US" i="1" dirty="0" smtClean="0"/>
              <a:t>	Verizon</a:t>
            </a:r>
            <a:r>
              <a:rPr lang="en-US" dirty="0"/>
              <a:t>. </a:t>
            </a:r>
            <a:r>
              <a:rPr lang="en-US" dirty="0" smtClean="0"/>
              <a:t>	Verizon</a:t>
            </a:r>
            <a:r>
              <a:rPr lang="en-US" dirty="0"/>
              <a:t>, 30 Jan. 2014. Web. 13 Apr. 2016</a:t>
            </a:r>
            <a:r>
              <a:rPr lang="en-US" dirty="0" smtClean="0"/>
              <a:t>.</a:t>
            </a:r>
          </a:p>
          <a:p>
            <a:pPr marL="0" indent="0">
              <a:buNone/>
            </a:pPr>
            <a:r>
              <a:rPr lang="en-US" dirty="0"/>
              <a:t/>
            </a:r>
            <a:br>
              <a:rPr lang="en-US" dirty="0"/>
            </a:br>
            <a:r>
              <a:rPr lang="en-US" dirty="0" smtClean="0"/>
              <a:t/>
            </a:r>
            <a:br>
              <a:rPr lang="en-US" dirty="0" smtClean="0"/>
            </a:br>
            <a:endParaRPr lang="en-US" dirty="0" smtClean="0"/>
          </a:p>
        </p:txBody>
      </p:sp>
    </p:spTree>
    <p:custDataLst>
      <p:tags r:id="rId1"/>
    </p:custDataLst>
    <p:extLst>
      <p:ext uri="{BB962C8B-B14F-4D97-AF65-F5344CB8AC3E}">
        <p14:creationId xmlns:p14="http://schemas.microsoft.com/office/powerpoint/2010/main" val="2533439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382385"/>
            <a:ext cx="7633742" cy="857330"/>
          </a:xfrm>
        </p:spPr>
        <p:txBody>
          <a:bodyPr/>
          <a:lstStyle/>
          <a:p>
            <a:r>
              <a:rPr lang="en-US" dirty="0" smtClean="0"/>
              <a:t>My portfolio</a:t>
            </a:r>
            <a:endParaRPr lang="en-US" dirty="0"/>
          </a:p>
        </p:txBody>
      </p:sp>
      <p:sp>
        <p:nvSpPr>
          <p:cNvPr id="4" name="TextBox 3"/>
          <p:cNvSpPr txBox="1"/>
          <p:nvPr/>
        </p:nvSpPr>
        <p:spPr>
          <a:xfrm>
            <a:off x="1151792" y="1239715"/>
            <a:ext cx="3692770" cy="2031325"/>
          </a:xfrm>
          <a:prstGeom prst="rect">
            <a:avLst/>
          </a:prstGeom>
          <a:noFill/>
        </p:spPr>
        <p:txBody>
          <a:bodyPr wrap="square" rtlCol="0">
            <a:spAutoFit/>
          </a:bodyPr>
          <a:lstStyle/>
          <a:p>
            <a:r>
              <a:rPr lang="en-US" dirty="0" smtClean="0"/>
              <a:t>Apple Inc.</a:t>
            </a:r>
          </a:p>
          <a:p>
            <a:pPr marL="285750" indent="-285750">
              <a:buFontTx/>
              <a:buChar char="-"/>
            </a:pPr>
            <a:r>
              <a:rPr lang="en-US" dirty="0" smtClean="0"/>
              <a:t>One of the largest tech firms in the U.S., with hands in personal computing and other technologies</a:t>
            </a:r>
          </a:p>
          <a:p>
            <a:pPr marL="285750" indent="-285750">
              <a:buFontTx/>
              <a:buChar char="-"/>
            </a:pPr>
            <a:r>
              <a:rPr lang="en-US" dirty="0" smtClean="0"/>
              <a:t>Surveys show that over half of the homes in the U.S. own at least 1 Apple product</a:t>
            </a:r>
            <a:endParaRPr lang="en-US" dirty="0"/>
          </a:p>
        </p:txBody>
      </p:sp>
      <p:pic>
        <p:nvPicPr>
          <p:cNvPr id="1026" name="Picture 2" descr="http://www.newsoracle.com/wp-content/uploads/2015/12/AAP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9689" y="1281093"/>
            <a:ext cx="3537683" cy="19899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51792" y="3640015"/>
            <a:ext cx="3603837" cy="2862322"/>
          </a:xfrm>
          <a:prstGeom prst="rect">
            <a:avLst/>
          </a:prstGeom>
          <a:noFill/>
        </p:spPr>
        <p:txBody>
          <a:bodyPr wrap="square" rtlCol="0">
            <a:spAutoFit/>
          </a:bodyPr>
          <a:lstStyle/>
          <a:p>
            <a:r>
              <a:rPr lang="en-US" dirty="0" smtClean="0"/>
              <a:t>Starbucks Corporation</a:t>
            </a:r>
          </a:p>
          <a:p>
            <a:pPr marL="285750" indent="-285750">
              <a:buFontTx/>
              <a:buChar char="-"/>
            </a:pPr>
            <a:r>
              <a:rPr lang="en-US" dirty="0" smtClean="0"/>
              <a:t>Major coffee chain that sells coffee/tea and coffee/tea related products</a:t>
            </a:r>
          </a:p>
          <a:p>
            <a:pPr marL="285750" indent="-285750">
              <a:buFontTx/>
              <a:buChar char="-"/>
            </a:pPr>
            <a:endParaRPr lang="en-US" dirty="0" smtClean="0"/>
          </a:p>
          <a:p>
            <a:pPr marL="285750" indent="-285750">
              <a:buFontTx/>
              <a:buChar char="-"/>
            </a:pPr>
            <a:r>
              <a:rPr lang="en-US" dirty="0" smtClean="0"/>
              <a:t>The busiest Starbucks in the United States is also the first Starbucks ever established (Pikes Place Starbucks), and averages $72,000 a week </a:t>
            </a:r>
            <a:endParaRPr lang="en-US" dirty="0"/>
          </a:p>
        </p:txBody>
      </p:sp>
      <p:pic>
        <p:nvPicPr>
          <p:cNvPr id="1028" name="Picture 4" descr="http://www.printmag.com/wp-content/uploads/Starbucks_1971+1992.jpg?85c8a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1350" y="4169748"/>
            <a:ext cx="3526022" cy="179827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3052436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34208" y="211015"/>
            <a:ext cx="3543300" cy="2585323"/>
          </a:xfrm>
          <a:prstGeom prst="rect">
            <a:avLst/>
          </a:prstGeom>
          <a:noFill/>
        </p:spPr>
        <p:txBody>
          <a:bodyPr wrap="square" rtlCol="0">
            <a:spAutoFit/>
          </a:bodyPr>
          <a:lstStyle/>
          <a:p>
            <a:r>
              <a:rPr lang="en-US" dirty="0" smtClean="0"/>
              <a:t>Microsoft</a:t>
            </a:r>
          </a:p>
          <a:p>
            <a:pPr marL="285750" indent="-285750">
              <a:buFontTx/>
              <a:buChar char="-"/>
            </a:pPr>
            <a:r>
              <a:rPr lang="en-US" dirty="0" smtClean="0"/>
              <a:t>A major tech company, creator of the widely used Windows operating system as well as various other technologies</a:t>
            </a:r>
          </a:p>
          <a:p>
            <a:pPr marL="285750" indent="-285750">
              <a:buFontTx/>
              <a:buChar char="-"/>
            </a:pPr>
            <a:r>
              <a:rPr lang="en-US" dirty="0" smtClean="0"/>
              <a:t>Founded in 1975 by two people, one of which is now one of the richest men in the world (Bill Gates)</a:t>
            </a:r>
            <a:endParaRPr lang="en-US" dirty="0"/>
          </a:p>
        </p:txBody>
      </p:sp>
      <p:pic>
        <p:nvPicPr>
          <p:cNvPr id="2050" name="Picture 2" descr="http://cdn1.tnwcdn.com/wp-content/blogs.dir/1/files/2014/10/1022_Microsof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3161" y="425889"/>
            <a:ext cx="3421486" cy="18390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34208" y="2796338"/>
            <a:ext cx="3349869" cy="1477328"/>
          </a:xfrm>
          <a:prstGeom prst="rect">
            <a:avLst/>
          </a:prstGeom>
          <a:noFill/>
        </p:spPr>
        <p:txBody>
          <a:bodyPr wrap="square" rtlCol="0">
            <a:spAutoFit/>
          </a:bodyPr>
          <a:lstStyle/>
          <a:p>
            <a:r>
              <a:rPr lang="en-US" dirty="0" smtClean="0"/>
              <a:t>Tiffany and Co.</a:t>
            </a:r>
          </a:p>
          <a:p>
            <a:pPr marL="285750" indent="-285750">
              <a:buFontTx/>
              <a:buChar char="-"/>
            </a:pPr>
            <a:r>
              <a:rPr lang="en-US" dirty="0" smtClean="0"/>
              <a:t>Major jeweler in the world</a:t>
            </a:r>
          </a:p>
          <a:p>
            <a:pPr marL="285750" indent="-285750">
              <a:buFontTx/>
              <a:buChar char="-"/>
            </a:pPr>
            <a:r>
              <a:rPr lang="en-US" dirty="0" smtClean="0"/>
              <a:t>In addition to jewelry, they sell watches, stationary, china, crystal, etc. </a:t>
            </a:r>
            <a:endParaRPr lang="en-US" dirty="0"/>
          </a:p>
        </p:txBody>
      </p:sp>
      <p:pic>
        <p:nvPicPr>
          <p:cNvPr id="2052" name="Picture 4" descr="http://images.forbes.com/media/lists/companies/tiffany-co_416x41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7291" y="2796338"/>
            <a:ext cx="1673225" cy="16732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34208" y="4698163"/>
            <a:ext cx="3209192" cy="1754326"/>
          </a:xfrm>
          <a:prstGeom prst="rect">
            <a:avLst/>
          </a:prstGeom>
          <a:noFill/>
        </p:spPr>
        <p:txBody>
          <a:bodyPr wrap="square" rtlCol="0">
            <a:spAutoFit/>
          </a:bodyPr>
          <a:lstStyle/>
          <a:p>
            <a:r>
              <a:rPr lang="en-US" dirty="0" smtClean="0"/>
              <a:t>Twitter</a:t>
            </a:r>
          </a:p>
          <a:p>
            <a:pPr marL="285750" indent="-285750">
              <a:buFontTx/>
              <a:buChar char="-"/>
            </a:pPr>
            <a:r>
              <a:rPr lang="en-US" dirty="0" smtClean="0"/>
              <a:t>A very popular and rising social network provider</a:t>
            </a:r>
          </a:p>
          <a:p>
            <a:pPr marL="285750" indent="-285750">
              <a:buFontTx/>
              <a:buChar char="-"/>
            </a:pPr>
            <a:r>
              <a:rPr lang="en-US" dirty="0" smtClean="0"/>
              <a:t>The most followed celebrity on Twitter is Katy Perry, with 86,480,870</a:t>
            </a:r>
            <a:endParaRPr lang="en-US" dirty="0"/>
          </a:p>
        </p:txBody>
      </p:sp>
      <p:pic>
        <p:nvPicPr>
          <p:cNvPr id="2054" name="Picture 6" descr="https://www.wholesaleclearance.co.uk/blog/wp-content/uploads/2016/02/Twitter.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3161" y="4783724"/>
            <a:ext cx="3421486" cy="1867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2473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95754" y="272562"/>
            <a:ext cx="3508131" cy="2031325"/>
          </a:xfrm>
          <a:prstGeom prst="rect">
            <a:avLst/>
          </a:prstGeom>
          <a:noFill/>
        </p:spPr>
        <p:txBody>
          <a:bodyPr wrap="square" rtlCol="0">
            <a:spAutoFit/>
          </a:bodyPr>
          <a:lstStyle/>
          <a:p>
            <a:r>
              <a:rPr lang="en-US" dirty="0" smtClean="0"/>
              <a:t>Goldcorp Inc.</a:t>
            </a:r>
          </a:p>
          <a:p>
            <a:pPr marL="285750" indent="-285750">
              <a:buFontTx/>
              <a:buChar char="-"/>
            </a:pPr>
            <a:r>
              <a:rPr lang="en-US" dirty="0" smtClean="0"/>
              <a:t>Corporation involved in obtaining, processing, and selling gold</a:t>
            </a:r>
          </a:p>
          <a:p>
            <a:pPr marL="285750" indent="-285750">
              <a:buFontTx/>
              <a:buChar char="-"/>
            </a:pPr>
            <a:r>
              <a:rPr lang="en-US" dirty="0" smtClean="0"/>
              <a:t>Also deals with other raw materials (silver, copper, lead, zinc)</a:t>
            </a:r>
            <a:endParaRPr lang="en-US" dirty="0"/>
          </a:p>
        </p:txBody>
      </p:sp>
      <p:pic>
        <p:nvPicPr>
          <p:cNvPr id="3074" name="Picture 2" descr="https://get.whotrades.com/u4/photoFEDE/20050859043-0/blogpos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9752" y="413665"/>
            <a:ext cx="2781056" cy="174911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95754" y="2435469"/>
            <a:ext cx="3578469" cy="1754326"/>
          </a:xfrm>
          <a:prstGeom prst="rect">
            <a:avLst/>
          </a:prstGeom>
          <a:noFill/>
        </p:spPr>
        <p:txBody>
          <a:bodyPr wrap="square" rtlCol="0">
            <a:spAutoFit/>
          </a:bodyPr>
          <a:lstStyle/>
          <a:p>
            <a:r>
              <a:rPr lang="en-US" dirty="0" smtClean="0"/>
              <a:t>Boeing Inc.</a:t>
            </a:r>
          </a:p>
          <a:p>
            <a:pPr marL="285750" indent="-285750">
              <a:buFontTx/>
              <a:buChar char="-"/>
            </a:pPr>
            <a:r>
              <a:rPr lang="en-US" dirty="0" smtClean="0"/>
              <a:t>Major manufacturer of airplanes and other aviation related products</a:t>
            </a:r>
          </a:p>
          <a:p>
            <a:pPr marL="285750" indent="-285750">
              <a:buFontTx/>
              <a:buChar char="-"/>
            </a:pPr>
            <a:r>
              <a:rPr lang="en-US" dirty="0" smtClean="0"/>
              <a:t>Creator of the 747 and other major commercial airplanes</a:t>
            </a:r>
            <a:endParaRPr lang="en-US" dirty="0"/>
          </a:p>
        </p:txBody>
      </p:sp>
      <p:pic>
        <p:nvPicPr>
          <p:cNvPr id="3076" name="Picture 4" descr="http://theaviationweek.net/wp-content/uploads/2016/03/Boein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8420" y="2277148"/>
            <a:ext cx="2923720" cy="207096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95754" y="4348116"/>
            <a:ext cx="3675184" cy="2031325"/>
          </a:xfrm>
          <a:prstGeom prst="rect">
            <a:avLst/>
          </a:prstGeom>
          <a:noFill/>
        </p:spPr>
        <p:txBody>
          <a:bodyPr wrap="square" rtlCol="0">
            <a:spAutoFit/>
          </a:bodyPr>
          <a:lstStyle/>
          <a:p>
            <a:r>
              <a:rPr lang="en-US" dirty="0" smtClean="0"/>
              <a:t>3D Systems Corporation</a:t>
            </a:r>
          </a:p>
          <a:p>
            <a:pPr marL="285750" indent="-285750">
              <a:buFontTx/>
              <a:buChar char="-"/>
            </a:pPr>
            <a:r>
              <a:rPr lang="en-US" dirty="0" smtClean="0"/>
              <a:t>Company that provides 3D printing software and products</a:t>
            </a:r>
          </a:p>
          <a:p>
            <a:pPr marL="285750" indent="-285750">
              <a:buFontTx/>
              <a:buChar char="-"/>
            </a:pPr>
            <a:r>
              <a:rPr lang="en-US" dirty="0" smtClean="0"/>
              <a:t>In addition to more mechanical based 3D templates, they develop many health-related templates for surgery and other health uses</a:t>
            </a:r>
            <a:endParaRPr lang="en-US" dirty="0"/>
          </a:p>
        </p:txBody>
      </p:sp>
      <p:pic>
        <p:nvPicPr>
          <p:cNvPr id="3078" name="Picture 6" descr="https://upload.wikimedia.org/wikipedia/en/8/8c/3D_Systems_Logo_-_from_Commons.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8420" y="4705392"/>
            <a:ext cx="2852388" cy="1336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3271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78169" y="211015"/>
            <a:ext cx="3631223" cy="2585323"/>
          </a:xfrm>
          <a:prstGeom prst="rect">
            <a:avLst/>
          </a:prstGeom>
          <a:noFill/>
        </p:spPr>
        <p:txBody>
          <a:bodyPr wrap="square" rtlCol="0">
            <a:spAutoFit/>
          </a:bodyPr>
          <a:lstStyle/>
          <a:p>
            <a:r>
              <a:rPr lang="en-US" dirty="0" smtClean="0"/>
              <a:t>Tyson Foods, Inc.</a:t>
            </a:r>
          </a:p>
          <a:p>
            <a:pPr marL="285750" indent="-285750">
              <a:buFontTx/>
              <a:buChar char="-"/>
            </a:pPr>
            <a:r>
              <a:rPr lang="en-US" dirty="0" smtClean="0"/>
              <a:t>Food production company operating in five areas: </a:t>
            </a:r>
            <a:r>
              <a:rPr lang="en-US" dirty="0"/>
              <a:t>Chicken, Beef, Pork, Prepared Foods and </a:t>
            </a:r>
            <a:r>
              <a:rPr lang="en-US" dirty="0" smtClean="0"/>
              <a:t>International</a:t>
            </a:r>
          </a:p>
          <a:p>
            <a:pPr marL="285750" indent="-285750">
              <a:buFontTx/>
              <a:buChar char="-"/>
            </a:pPr>
            <a:r>
              <a:rPr lang="en-US" dirty="0" smtClean="0"/>
              <a:t>Started in the 1930s selling produce and food products from the back of a truck</a:t>
            </a:r>
          </a:p>
          <a:p>
            <a:pPr marL="285750" indent="-285750">
              <a:buFontTx/>
              <a:buChar char="-"/>
            </a:pPr>
            <a:endParaRPr lang="en-US" dirty="0"/>
          </a:p>
        </p:txBody>
      </p:sp>
      <p:pic>
        <p:nvPicPr>
          <p:cNvPr id="4098" name="Picture 2" descr="https://upload.wikimedia.org/wikipedia/en/thumb/8/8c/Tyson_Foods_logo.svg/1280px-Tyson_Foods_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0366" y="43961"/>
            <a:ext cx="4130286" cy="25620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78169" y="3200400"/>
            <a:ext cx="3631223" cy="2862322"/>
          </a:xfrm>
          <a:prstGeom prst="rect">
            <a:avLst/>
          </a:prstGeom>
          <a:noFill/>
        </p:spPr>
        <p:txBody>
          <a:bodyPr wrap="square" rtlCol="0">
            <a:spAutoFit/>
          </a:bodyPr>
          <a:lstStyle/>
          <a:p>
            <a:r>
              <a:rPr lang="en-US" dirty="0" smtClean="0"/>
              <a:t>Verizon Communications Inc.</a:t>
            </a:r>
          </a:p>
          <a:p>
            <a:pPr marL="285750" indent="-285750">
              <a:buFontTx/>
              <a:buChar char="-"/>
            </a:pPr>
            <a:r>
              <a:rPr lang="en-US" dirty="0" smtClean="0"/>
              <a:t>provides </a:t>
            </a:r>
            <a:r>
              <a:rPr lang="en-US" dirty="0"/>
              <a:t>communications, information and entertainment products and services to consumers, businesses and governmental </a:t>
            </a:r>
            <a:r>
              <a:rPr lang="en-US" dirty="0" smtClean="0"/>
              <a:t>agencies</a:t>
            </a:r>
          </a:p>
          <a:p>
            <a:pPr marL="285750" indent="-285750">
              <a:buFontTx/>
              <a:buChar char="-"/>
            </a:pPr>
            <a:r>
              <a:rPr lang="en-US" dirty="0"/>
              <a:t>Verizon’s total number of employees (nearly 177,000) is about the size of the population of Providence, R.I</a:t>
            </a:r>
            <a:r>
              <a:rPr lang="en-US" dirty="0" smtClean="0"/>
              <a:t>.</a:t>
            </a:r>
            <a:endParaRPr lang="en-US" dirty="0"/>
          </a:p>
        </p:txBody>
      </p:sp>
      <p:pic>
        <p:nvPicPr>
          <p:cNvPr id="4100" name="Picture 4" descr="https://upload.wikimedia.org/wikipedia/commons/thumb/3/3a/Verizon_logo.svg/2000px-Verizon_logo.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366" y="3565377"/>
            <a:ext cx="3903785" cy="2342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9795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83446"/>
            <a:ext cx="7633742" cy="971631"/>
          </a:xfrm>
        </p:spPr>
        <p:txBody>
          <a:bodyPr/>
          <a:lstStyle/>
          <a:p>
            <a:r>
              <a:rPr lang="en-US" dirty="0" smtClean="0"/>
              <a:t>My initial Portfolio</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820" y="1055077"/>
            <a:ext cx="8061617" cy="4897316"/>
          </a:xfrm>
          <a:prstGeom prst="rect">
            <a:avLst/>
          </a:prstGeom>
        </p:spPr>
      </p:pic>
    </p:spTree>
    <p:custDataLst>
      <p:tags r:id="rId1"/>
    </p:custDataLst>
    <p:extLst>
      <p:ext uri="{BB962C8B-B14F-4D97-AF65-F5344CB8AC3E}">
        <p14:creationId xmlns:p14="http://schemas.microsoft.com/office/powerpoint/2010/main" val="27851339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goals</a:t>
            </a:r>
            <a:endParaRPr lang="en-US" dirty="0"/>
          </a:p>
        </p:txBody>
      </p:sp>
      <p:sp>
        <p:nvSpPr>
          <p:cNvPr id="3" name="Content Placeholder 2"/>
          <p:cNvSpPr>
            <a:spLocks noGrp="1"/>
          </p:cNvSpPr>
          <p:nvPr>
            <p:ph idx="1"/>
          </p:nvPr>
        </p:nvSpPr>
        <p:spPr>
          <a:xfrm>
            <a:off x="938758" y="1055077"/>
            <a:ext cx="7633742" cy="5389685"/>
          </a:xfrm>
        </p:spPr>
        <p:txBody>
          <a:bodyPr>
            <a:normAutofit/>
          </a:bodyPr>
          <a:lstStyle/>
          <a:p>
            <a:r>
              <a:rPr lang="en-US" dirty="0" smtClean="0"/>
              <a:t>Goal 1: Increase my portfolio’s overall value by at least 10 %</a:t>
            </a:r>
          </a:p>
          <a:p>
            <a:pPr>
              <a:buFont typeface="Arial" panose="020B0604020202020204" pitchFamily="34" charset="0"/>
              <a:buChar char="•"/>
            </a:pPr>
            <a:r>
              <a:rPr lang="en-US" dirty="0" smtClean="0"/>
              <a:t>Goal 2: Monitor stocks and buy/sell at least twice a week</a:t>
            </a:r>
          </a:p>
          <a:p>
            <a:endParaRPr lang="en-US" dirty="0" smtClean="0"/>
          </a:p>
          <a:p>
            <a:r>
              <a:rPr lang="en-US" dirty="0" smtClean="0"/>
              <a:t>I met the first of the goals above by increasing the value of my portfolio by 12.07% in the end, and the second of these goals by monitoring my stocks roughly 2-3 times each week. I did not, however, see any reason throughout the time of this project to buy or sell any of my stocks, according to the criteria of monitoring my portfolio that I laid out previously.</a:t>
            </a:r>
          </a:p>
          <a:p>
            <a:r>
              <a:rPr lang="en-US" dirty="0" smtClean="0"/>
              <a:t>Explain why your portfolio goals should be specific and measurable. The goals above should be specific and measurable so that it is easy to tell how far you have come in accomplishing these goals, and whether or not you have completed these goals or not.</a:t>
            </a:r>
          </a:p>
          <a:p>
            <a:endParaRPr lang="en-US" dirty="0">
              <a:solidFill>
                <a:srgbClr val="FF0000"/>
              </a:solidFill>
            </a:endParaRPr>
          </a:p>
          <a:p>
            <a:endParaRPr lang="en-US" dirty="0"/>
          </a:p>
          <a:p>
            <a:endParaRPr lang="en-US" dirty="0"/>
          </a:p>
        </p:txBody>
      </p:sp>
    </p:spTree>
    <p:custDataLst>
      <p:tags r:id="rId1"/>
    </p:custDataLst>
    <p:extLst>
      <p:ext uri="{BB962C8B-B14F-4D97-AF65-F5344CB8AC3E}">
        <p14:creationId xmlns:p14="http://schemas.microsoft.com/office/powerpoint/2010/main" val="22905197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My portfolio</a:t>
            </a:r>
            <a:endParaRPr lang="en-US" dirty="0"/>
          </a:p>
        </p:txBody>
      </p:sp>
      <p:sp>
        <p:nvSpPr>
          <p:cNvPr id="3" name="Content Placeholder 2"/>
          <p:cNvSpPr>
            <a:spLocks noGrp="1"/>
          </p:cNvSpPr>
          <p:nvPr>
            <p:ph idx="1"/>
          </p:nvPr>
        </p:nvSpPr>
        <p:spPr>
          <a:xfrm>
            <a:off x="938758" y="1137245"/>
            <a:ext cx="7633742" cy="5184424"/>
          </a:xfrm>
        </p:spPr>
        <p:txBody>
          <a:bodyPr/>
          <a:lstStyle/>
          <a:p>
            <a:pPr marL="0" indent="0">
              <a:buNone/>
            </a:pPr>
            <a:r>
              <a:rPr lang="en-US" dirty="0" smtClean="0"/>
              <a:t/>
            </a:r>
            <a:br>
              <a:rPr lang="en-US" dirty="0" smtClean="0"/>
            </a:br>
            <a:r>
              <a:rPr lang="en-US" dirty="0">
                <a:solidFill>
                  <a:srgbClr val="FF0000"/>
                </a:solidFill>
              </a:rPr>
              <a:t/>
            </a:r>
            <a:br>
              <a:rPr lang="en-US" dirty="0">
                <a:solidFill>
                  <a:srgbClr val="FF0000"/>
                </a:solidFill>
              </a:rPr>
            </a:br>
            <a:r>
              <a:rPr lang="en-US" dirty="0" smtClean="0">
                <a:solidFill>
                  <a:srgbClr val="C00000"/>
                </a:solidFill>
              </a:rPr>
              <a:t/>
            </a:r>
            <a:br>
              <a:rPr lang="en-US" dirty="0" smtClean="0">
                <a:solidFill>
                  <a:srgbClr val="C00000"/>
                </a:solidFill>
              </a:rPr>
            </a:br>
            <a:r>
              <a:rPr lang="en-US" dirty="0" smtClean="0">
                <a:solidFill>
                  <a:srgbClr val="C00000"/>
                </a:solidFill>
              </a:rPr>
              <a:t>	When analyzing my portfolio throughout the project, the main thing I was looking at were week long trends of my stocks. Essentially, I would look at how each of my stocks did after a single week and if they were up or only very slightly down overall, I would leave them be. If I were to see a major drop in any of my stocks for 2 consecutive weeks, I planned on selling those stocks for some of my backup stocks I had in mind. </a:t>
            </a:r>
          </a:p>
          <a:p>
            <a:pPr marL="0" indent="0">
              <a:buNone/>
            </a:pPr>
            <a:r>
              <a:rPr lang="en-US" dirty="0">
                <a:solidFill>
                  <a:srgbClr val="C00000"/>
                </a:solidFill>
              </a:rPr>
              <a:t>	</a:t>
            </a:r>
            <a:r>
              <a:rPr lang="en-US" dirty="0" smtClean="0">
                <a:solidFill>
                  <a:srgbClr val="C00000"/>
                </a:solidFill>
              </a:rPr>
              <a:t>If this were my actual money, I would most likely monitor my portfolio daily and do what I described above with a shorter time period, probably around 2-3 days. </a:t>
            </a:r>
            <a:endParaRPr lang="en-US" dirty="0">
              <a:solidFill>
                <a:srgbClr val="C00000"/>
              </a:solidFill>
            </a:endParaRPr>
          </a:p>
        </p:txBody>
      </p:sp>
    </p:spTree>
    <p:custDataLst>
      <p:tags r:id="rId1"/>
    </p:custDataLst>
    <p:extLst>
      <p:ext uri="{BB962C8B-B14F-4D97-AF65-F5344CB8AC3E}">
        <p14:creationId xmlns:p14="http://schemas.microsoft.com/office/powerpoint/2010/main" val="37856752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Portfolio’s Fundamentals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76842"/>
            <a:ext cx="9144000" cy="3573327"/>
          </a:xfrm>
          <a:prstGeom prst="rect">
            <a:avLst/>
          </a:prstGeom>
        </p:spPr>
      </p:pic>
    </p:spTree>
    <p:custDataLst>
      <p:tags r:id="rId1"/>
    </p:custDataLst>
    <p:extLst>
      <p:ext uri="{BB962C8B-B14F-4D97-AF65-F5344CB8AC3E}">
        <p14:creationId xmlns:p14="http://schemas.microsoft.com/office/powerpoint/2010/main" val="8635921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2b66c857936d44765d7472fd1f1b55128a7231f"/>
  <p:tag name="ARTICULATE_SLIDE_COUNT" val="18"/>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TM10001106[[fn=Badge]]</Template>
  <TotalTime>4878</TotalTime>
  <Words>1192</Words>
  <Application>Microsoft Office PowerPoint</Application>
  <PresentationFormat>On-screen Show (4:3)</PresentationFormat>
  <Paragraphs>111</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Gill Sans MT</vt:lpstr>
      <vt:lpstr>Impact</vt:lpstr>
      <vt:lpstr>Badge</vt:lpstr>
      <vt:lpstr>*STARS*  Final Project</vt:lpstr>
      <vt:lpstr>My portfolio</vt:lpstr>
      <vt:lpstr>PowerPoint Presentation</vt:lpstr>
      <vt:lpstr>PowerPoint Presentation</vt:lpstr>
      <vt:lpstr>PowerPoint Presentation</vt:lpstr>
      <vt:lpstr>My initial Portfolio</vt:lpstr>
      <vt:lpstr>My goals</vt:lpstr>
      <vt:lpstr>Monitoring My portfolio</vt:lpstr>
      <vt:lpstr>MY Portfolio’s Fundamentals</vt:lpstr>
      <vt:lpstr>Fundamentals Discussion</vt:lpstr>
      <vt:lpstr>Fundamentals Discussion</vt:lpstr>
      <vt:lpstr>My Portfolio’s Performance</vt:lpstr>
      <vt:lpstr>Performance Discussion</vt:lpstr>
      <vt:lpstr>Market Performance Comparison</vt:lpstr>
      <vt:lpstr>Market performance discussion</vt:lpstr>
      <vt:lpstr>Portfolio News/Fraud</vt:lpstr>
      <vt:lpstr>My Observations</vt:lpstr>
      <vt:lpstr>My Future</vt:lpstr>
      <vt:lpstr>Works cited</vt:lpstr>
    </vt:vector>
  </TitlesOfParts>
  <Company>OU</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Market Simulation Final Project</dc:title>
  <dc:creator>Jillian England</dc:creator>
  <cp:lastModifiedBy>Hunter Black</cp:lastModifiedBy>
  <cp:revision>503</cp:revision>
  <cp:lastPrinted>2014-04-15T20:42:37Z</cp:lastPrinted>
  <dcterms:created xsi:type="dcterms:W3CDTF">2014-01-06T16:22:25Z</dcterms:created>
  <dcterms:modified xsi:type="dcterms:W3CDTF">2016-04-15T14:46:48Z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CA578A99-DFF8-48FD-AD7C-85291FC338DB</vt:lpwstr>
  </property>
  <property fmtid="{D5CDD505-2E9C-101B-9397-08002B2CF9AE}" pid="3" name="ArticulatePath">
    <vt:lpwstr>Final Project Sample 9 Things</vt:lpwstr>
  </property>
</Properties>
</file>

<file path=docProps/thumbnail.jpeg>
</file>